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67" r:id="rId16"/>
    <p:sldId id="271" r:id="rId17"/>
  </p:sldIdLst>
  <p:sldSz cx="9144000" cy="5143500" type="screen16x9"/>
  <p:notesSz cx="6858000" cy="9144000"/>
  <p:embeddedFontLst>
    <p:embeddedFont>
      <p:font typeface="Catamaran" pitchFamily="2" charset="77"/>
      <p:regular r:id="rId19"/>
      <p:bold r:id="rId20"/>
    </p:embeddedFont>
    <p:embeddedFont>
      <p:font typeface="Catamaran Light" pitchFamily="2" charset="77"/>
      <p:regular r:id="rId21"/>
      <p:bold r:id="rId22"/>
    </p:embeddedFont>
    <p:embeddedFont>
      <p:font typeface="Fira Sans Extra Condensed Medium" panose="020B0503050000020004" pitchFamily="34" charset="0"/>
      <p:regular r:id="rId23"/>
      <p:bold r:id="rId24"/>
      <p:italic r:id="rId25"/>
      <p:boldItalic r:id="rId26"/>
    </p:embeddedFont>
    <p:embeddedFont>
      <p:font typeface="Livvic" pitchFamily="2" charset="77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holas Mah" initials="" lastIdx="1" clrIdx="0"/>
  <p:cmAuthor id="1" name="Funky Monkey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48"/>
  </p:normalViewPr>
  <p:slideViewPr>
    <p:cSldViewPr snapToGrid="0">
      <p:cViewPr>
        <p:scale>
          <a:sx n="76" d="100"/>
          <a:sy n="76" d="100"/>
        </p:scale>
        <p:origin x="2584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3-20T05:26:07.128" idx="1">
    <p:pos x="1315" y="2062"/>
    <p:text>mOOOO
1 total reaction
Funky Monkey reacted with 🐮 at 2024-03-19 22:26 PM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20T07:51:18.806" idx="1">
    <p:pos x="6000" y="0"/>
    <p:text>Insert product image?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Durability: Can say we isolated components so they aren’t affected by the vibration motor, this additionally helps with durability for drop protection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c1565a10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c1565a10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158d5a3e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158d5a3e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158d5a3e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158d5a3e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e13d9a7e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e13d9a7e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c1565a10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6c1565a10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c2566952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c2566952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c1565a10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6c1565a10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many alarm systems incorporate lights as an additional medium to alert people, depending on your location and where you’re facing, you can’t see these lights.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c1565a10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6c1565a10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3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8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214740" y="11"/>
            <a:ext cx="6929408" cy="51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349950" y="2762900"/>
            <a:ext cx="1907100" cy="122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Valentina Solis</a:t>
            </a:r>
            <a:endParaRPr sz="14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Jonathan Wan</a:t>
            </a:r>
            <a:endParaRPr sz="14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Nicholas Mah</a:t>
            </a:r>
            <a:endParaRPr sz="14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Yu-Xing Lim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22"/>
          <p:cNvSpPr txBox="1">
            <a:spLocks noGrp="1"/>
          </p:cNvSpPr>
          <p:nvPr>
            <p:ph type="ctrTitle"/>
          </p:nvPr>
        </p:nvSpPr>
        <p:spPr>
          <a:xfrm>
            <a:off x="1039575" y="980600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EAD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22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22"/>
          <p:cNvGrpSpPr/>
          <p:nvPr/>
        </p:nvGrpSpPr>
        <p:grpSpPr>
          <a:xfrm>
            <a:off x="3006108" y="1338739"/>
            <a:ext cx="659338" cy="377546"/>
            <a:chOff x="3049653" y="2321468"/>
            <a:chExt cx="362991" cy="290018"/>
          </a:xfrm>
        </p:grpSpPr>
        <p:sp>
          <p:nvSpPr>
            <p:cNvPr id="125" name="Google Shape;125;p22"/>
            <p:cNvSpPr/>
            <p:nvPr/>
          </p:nvSpPr>
          <p:spPr>
            <a:xfrm>
              <a:off x="3280290" y="2429690"/>
              <a:ext cx="29913" cy="73957"/>
            </a:xfrm>
            <a:custGeom>
              <a:avLst/>
              <a:gdLst/>
              <a:ahLst/>
              <a:cxnLst/>
              <a:rect l="l" t="t" r="r" b="b"/>
              <a:pathLst>
                <a:path w="942" h="2329" extrusionOk="0">
                  <a:moveTo>
                    <a:pt x="200" y="1"/>
                  </a:moveTo>
                  <a:cubicBezTo>
                    <a:pt x="158" y="1"/>
                    <a:pt x="114" y="16"/>
                    <a:pt x="72" y="45"/>
                  </a:cubicBezTo>
                  <a:cubicBezTo>
                    <a:pt x="13" y="93"/>
                    <a:pt x="13" y="200"/>
                    <a:pt x="72" y="283"/>
                  </a:cubicBezTo>
                  <a:cubicBezTo>
                    <a:pt x="572" y="772"/>
                    <a:pt x="572" y="1569"/>
                    <a:pt x="72" y="2046"/>
                  </a:cubicBezTo>
                  <a:cubicBezTo>
                    <a:pt x="1" y="2129"/>
                    <a:pt x="1" y="2224"/>
                    <a:pt x="72" y="2284"/>
                  </a:cubicBezTo>
                  <a:cubicBezTo>
                    <a:pt x="102" y="2313"/>
                    <a:pt x="144" y="2328"/>
                    <a:pt x="187" y="2328"/>
                  </a:cubicBezTo>
                  <a:cubicBezTo>
                    <a:pt x="230" y="2328"/>
                    <a:pt x="275" y="2313"/>
                    <a:pt x="310" y="2284"/>
                  </a:cubicBezTo>
                  <a:cubicBezTo>
                    <a:pt x="941" y="1665"/>
                    <a:pt x="941" y="664"/>
                    <a:pt x="310" y="45"/>
                  </a:cubicBezTo>
                  <a:cubicBezTo>
                    <a:pt x="280" y="16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3317729" y="2392250"/>
              <a:ext cx="49570" cy="148836"/>
            </a:xfrm>
            <a:custGeom>
              <a:avLst/>
              <a:gdLst/>
              <a:ahLst/>
              <a:cxnLst/>
              <a:rect l="l" t="t" r="r" b="b"/>
              <a:pathLst>
                <a:path w="1561" h="4687" extrusionOk="0">
                  <a:moveTo>
                    <a:pt x="183" y="1"/>
                  </a:moveTo>
                  <a:cubicBezTo>
                    <a:pt x="140" y="1"/>
                    <a:pt x="96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1191" y="1415"/>
                    <a:pt x="1191" y="3272"/>
                    <a:pt x="60" y="4403"/>
                  </a:cubicBezTo>
                  <a:cubicBezTo>
                    <a:pt x="0" y="4475"/>
                    <a:pt x="0" y="4582"/>
                    <a:pt x="60" y="4641"/>
                  </a:cubicBezTo>
                  <a:cubicBezTo>
                    <a:pt x="90" y="4671"/>
                    <a:pt x="131" y="4686"/>
                    <a:pt x="175" y="4686"/>
                  </a:cubicBezTo>
                  <a:cubicBezTo>
                    <a:pt x="218" y="4686"/>
                    <a:pt x="262" y="4671"/>
                    <a:pt x="298" y="4641"/>
                  </a:cubicBezTo>
                  <a:cubicBezTo>
                    <a:pt x="1560" y="3379"/>
                    <a:pt x="1560" y="1308"/>
                    <a:pt x="298" y="46"/>
                  </a:cubicBezTo>
                  <a:cubicBezTo>
                    <a:pt x="268" y="16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7" name="Google Shape;127;p22"/>
            <p:cNvSpPr/>
            <p:nvPr/>
          </p:nvSpPr>
          <p:spPr>
            <a:xfrm>
              <a:off x="3354406" y="2355954"/>
              <a:ext cx="58239" cy="222317"/>
            </a:xfrm>
            <a:custGeom>
              <a:avLst/>
              <a:gdLst/>
              <a:ahLst/>
              <a:cxnLst/>
              <a:rect l="l" t="t" r="r" b="b"/>
              <a:pathLst>
                <a:path w="1834" h="7001" extrusionOk="0">
                  <a:moveTo>
                    <a:pt x="174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00"/>
                    <a:pt x="60" y="284"/>
                  </a:cubicBezTo>
                  <a:cubicBezTo>
                    <a:pt x="1834" y="2046"/>
                    <a:pt x="1834" y="4939"/>
                    <a:pt x="60" y="6713"/>
                  </a:cubicBezTo>
                  <a:cubicBezTo>
                    <a:pt x="0" y="6773"/>
                    <a:pt x="0" y="6868"/>
                    <a:pt x="60" y="6951"/>
                  </a:cubicBezTo>
                  <a:cubicBezTo>
                    <a:pt x="88" y="6985"/>
                    <a:pt x="128" y="7000"/>
                    <a:pt x="169" y="7000"/>
                  </a:cubicBezTo>
                  <a:cubicBezTo>
                    <a:pt x="214" y="7000"/>
                    <a:pt x="261" y="6982"/>
                    <a:pt x="298" y="6951"/>
                  </a:cubicBezTo>
                  <a:cubicBezTo>
                    <a:pt x="1227" y="6023"/>
                    <a:pt x="1727" y="4808"/>
                    <a:pt x="1727" y="3498"/>
                  </a:cubicBezTo>
                  <a:cubicBezTo>
                    <a:pt x="1727" y="2189"/>
                    <a:pt x="1227" y="962"/>
                    <a:pt x="298" y="46"/>
                  </a:cubicBezTo>
                  <a:cubicBezTo>
                    <a:pt x="262" y="16"/>
                    <a:pt x="218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8" name="Google Shape;128;p22"/>
            <p:cNvSpPr/>
            <p:nvPr/>
          </p:nvSpPr>
          <p:spPr>
            <a:xfrm>
              <a:off x="3049653" y="2321468"/>
              <a:ext cx="210250" cy="290018"/>
            </a:xfrm>
            <a:custGeom>
              <a:avLst/>
              <a:gdLst/>
              <a:ahLst/>
              <a:cxnLst/>
              <a:rect l="l" t="t" r="r" b="b"/>
              <a:pathLst>
                <a:path w="6621" h="9133" extrusionOk="0">
                  <a:moveTo>
                    <a:pt x="5216" y="1072"/>
                  </a:moveTo>
                  <a:lnTo>
                    <a:pt x="5216" y="8097"/>
                  </a:lnTo>
                  <a:cubicBezTo>
                    <a:pt x="4156" y="7751"/>
                    <a:pt x="3287" y="7037"/>
                    <a:pt x="2739" y="6061"/>
                  </a:cubicBezTo>
                  <a:lnTo>
                    <a:pt x="2739" y="3084"/>
                  </a:lnTo>
                  <a:cubicBezTo>
                    <a:pt x="3275" y="2120"/>
                    <a:pt x="4156" y="1405"/>
                    <a:pt x="5216" y="1072"/>
                  </a:cubicBezTo>
                  <a:close/>
                  <a:moveTo>
                    <a:pt x="5716" y="0"/>
                  </a:moveTo>
                  <a:cubicBezTo>
                    <a:pt x="5430" y="0"/>
                    <a:pt x="5216" y="215"/>
                    <a:pt x="5216" y="501"/>
                  </a:cubicBezTo>
                  <a:lnTo>
                    <a:pt x="5216" y="691"/>
                  </a:lnTo>
                  <a:cubicBezTo>
                    <a:pt x="4049" y="1048"/>
                    <a:pt x="3096" y="1810"/>
                    <a:pt x="2489" y="2858"/>
                  </a:cubicBezTo>
                  <a:lnTo>
                    <a:pt x="1227" y="2858"/>
                  </a:lnTo>
                  <a:cubicBezTo>
                    <a:pt x="549" y="2858"/>
                    <a:pt x="13" y="3394"/>
                    <a:pt x="13" y="4061"/>
                  </a:cubicBezTo>
                  <a:lnTo>
                    <a:pt x="13" y="5037"/>
                  </a:lnTo>
                  <a:cubicBezTo>
                    <a:pt x="1" y="5692"/>
                    <a:pt x="489" y="6227"/>
                    <a:pt x="1120" y="6275"/>
                  </a:cubicBezTo>
                  <a:cubicBezTo>
                    <a:pt x="1203" y="6275"/>
                    <a:pt x="1287" y="6216"/>
                    <a:pt x="1299" y="6132"/>
                  </a:cubicBezTo>
                  <a:cubicBezTo>
                    <a:pt x="1299" y="6037"/>
                    <a:pt x="1239" y="5966"/>
                    <a:pt x="1144" y="5954"/>
                  </a:cubicBezTo>
                  <a:cubicBezTo>
                    <a:pt x="703" y="5918"/>
                    <a:pt x="346" y="5537"/>
                    <a:pt x="346" y="5073"/>
                  </a:cubicBezTo>
                  <a:lnTo>
                    <a:pt x="346" y="4084"/>
                  </a:lnTo>
                  <a:cubicBezTo>
                    <a:pt x="346" y="3608"/>
                    <a:pt x="727" y="3215"/>
                    <a:pt x="1227" y="3215"/>
                  </a:cubicBezTo>
                  <a:lnTo>
                    <a:pt x="2418" y="3215"/>
                  </a:lnTo>
                  <a:lnTo>
                    <a:pt x="2418" y="5954"/>
                  </a:lnTo>
                  <a:lnTo>
                    <a:pt x="1918" y="5954"/>
                  </a:lnTo>
                  <a:cubicBezTo>
                    <a:pt x="1834" y="5954"/>
                    <a:pt x="1763" y="6025"/>
                    <a:pt x="1763" y="6108"/>
                  </a:cubicBezTo>
                  <a:cubicBezTo>
                    <a:pt x="1763" y="6204"/>
                    <a:pt x="1834" y="6275"/>
                    <a:pt x="1918" y="6275"/>
                  </a:cubicBezTo>
                  <a:lnTo>
                    <a:pt x="2489" y="6275"/>
                  </a:lnTo>
                  <a:cubicBezTo>
                    <a:pt x="3096" y="7323"/>
                    <a:pt x="4049" y="8097"/>
                    <a:pt x="5216" y="8430"/>
                  </a:cubicBezTo>
                  <a:lnTo>
                    <a:pt x="5216" y="8633"/>
                  </a:lnTo>
                  <a:cubicBezTo>
                    <a:pt x="5216" y="8906"/>
                    <a:pt x="5430" y="9133"/>
                    <a:pt x="5716" y="9133"/>
                  </a:cubicBezTo>
                  <a:lnTo>
                    <a:pt x="6121" y="9133"/>
                  </a:lnTo>
                  <a:cubicBezTo>
                    <a:pt x="6406" y="9133"/>
                    <a:pt x="6621" y="8906"/>
                    <a:pt x="6621" y="8633"/>
                  </a:cubicBezTo>
                  <a:lnTo>
                    <a:pt x="6621" y="4953"/>
                  </a:lnTo>
                  <a:cubicBezTo>
                    <a:pt x="6621" y="4858"/>
                    <a:pt x="6549" y="4787"/>
                    <a:pt x="6466" y="4787"/>
                  </a:cubicBezTo>
                  <a:cubicBezTo>
                    <a:pt x="6371" y="4787"/>
                    <a:pt x="6299" y="4858"/>
                    <a:pt x="6299" y="4953"/>
                  </a:cubicBezTo>
                  <a:lnTo>
                    <a:pt x="6299" y="8633"/>
                  </a:lnTo>
                  <a:cubicBezTo>
                    <a:pt x="6299" y="8728"/>
                    <a:pt x="6228" y="8811"/>
                    <a:pt x="6121" y="8811"/>
                  </a:cubicBezTo>
                  <a:lnTo>
                    <a:pt x="5716" y="8811"/>
                  </a:lnTo>
                  <a:cubicBezTo>
                    <a:pt x="5609" y="8811"/>
                    <a:pt x="5537" y="8728"/>
                    <a:pt x="5537" y="8633"/>
                  </a:cubicBezTo>
                  <a:lnTo>
                    <a:pt x="5537" y="501"/>
                  </a:lnTo>
                  <a:cubicBezTo>
                    <a:pt x="5537" y="393"/>
                    <a:pt x="5609" y="322"/>
                    <a:pt x="5716" y="322"/>
                  </a:cubicBezTo>
                  <a:lnTo>
                    <a:pt x="6121" y="322"/>
                  </a:lnTo>
                  <a:cubicBezTo>
                    <a:pt x="6228" y="322"/>
                    <a:pt x="6299" y="393"/>
                    <a:pt x="6299" y="501"/>
                  </a:cubicBezTo>
                  <a:lnTo>
                    <a:pt x="6299" y="4180"/>
                  </a:lnTo>
                  <a:cubicBezTo>
                    <a:pt x="6299" y="4263"/>
                    <a:pt x="6371" y="4346"/>
                    <a:pt x="6466" y="4346"/>
                  </a:cubicBezTo>
                  <a:cubicBezTo>
                    <a:pt x="6549" y="4346"/>
                    <a:pt x="6621" y="4263"/>
                    <a:pt x="6621" y="4180"/>
                  </a:cubicBezTo>
                  <a:lnTo>
                    <a:pt x="6621" y="501"/>
                  </a:lnTo>
                  <a:cubicBezTo>
                    <a:pt x="6621" y="215"/>
                    <a:pt x="6406" y="0"/>
                    <a:pt x="6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" name="Google Shape;134;p23">
            <a:extLst>
              <a:ext uri="{FF2B5EF4-FFF2-40B4-BE49-F238E27FC236}">
                <a16:creationId xmlns:a16="http://schemas.microsoft.com/office/drawing/2014/main" id="{E80B3FBF-6D76-9584-DF54-A41643100321}"/>
              </a:ext>
            </a:extLst>
          </p:cNvPr>
          <p:cNvSpPr/>
          <p:nvPr/>
        </p:nvSpPr>
        <p:spPr>
          <a:xfrm>
            <a:off x="-1296100" y="-614550"/>
            <a:ext cx="1122600" cy="1229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5;p23">
            <a:extLst>
              <a:ext uri="{FF2B5EF4-FFF2-40B4-BE49-F238E27FC236}">
                <a16:creationId xmlns:a16="http://schemas.microsoft.com/office/drawing/2014/main" id="{80B18690-E430-3AE4-C2D3-4E8AE2E8E7DC}"/>
              </a:ext>
            </a:extLst>
          </p:cNvPr>
          <p:cNvSpPr txBox="1"/>
          <p:nvPr/>
        </p:nvSpPr>
        <p:spPr>
          <a:xfrm>
            <a:off x="-1247154" y="-419350"/>
            <a:ext cx="10737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Nicholas Mah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- He/him</a:t>
            </a:r>
            <a:b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</a:b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- 4th Year ENSC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- Computer Engineering, Honours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BBBBBAA-3629-4152-6E8D-1CC5F4E28B3F}"/>
              </a:ext>
            </a:extLst>
          </p:cNvPr>
          <p:cNvSpPr/>
          <p:nvPr/>
        </p:nvSpPr>
        <p:spPr>
          <a:xfrm>
            <a:off x="-1424396" y="2148350"/>
            <a:ext cx="1122600" cy="1229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38;p23">
            <a:extLst>
              <a:ext uri="{FF2B5EF4-FFF2-40B4-BE49-F238E27FC236}">
                <a16:creationId xmlns:a16="http://schemas.microsoft.com/office/drawing/2014/main" id="{A37EDF62-47A3-3AEC-18E3-BABB12A287A7}"/>
              </a:ext>
            </a:extLst>
          </p:cNvPr>
          <p:cNvSpPr txBox="1"/>
          <p:nvPr/>
        </p:nvSpPr>
        <p:spPr>
          <a:xfrm>
            <a:off x="-1375450" y="2343550"/>
            <a:ext cx="10737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Jonathan Wan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- He/him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- 4th Year MSE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0" name="Google Shape;139;p23">
            <a:extLst>
              <a:ext uri="{FF2B5EF4-FFF2-40B4-BE49-F238E27FC236}">
                <a16:creationId xmlns:a16="http://schemas.microsoft.com/office/drawing/2014/main" id="{3D2880D2-F3F7-6F6D-9A51-4DE806D09E22}"/>
              </a:ext>
            </a:extLst>
          </p:cNvPr>
          <p:cNvSpPr/>
          <p:nvPr/>
        </p:nvSpPr>
        <p:spPr>
          <a:xfrm>
            <a:off x="1695750" y="-1272550"/>
            <a:ext cx="1122600" cy="1229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0;p23">
            <a:extLst>
              <a:ext uri="{FF2B5EF4-FFF2-40B4-BE49-F238E27FC236}">
                <a16:creationId xmlns:a16="http://schemas.microsoft.com/office/drawing/2014/main" id="{5A1FF0B5-B3F3-BD47-9AD2-BE4F15EEE73C}"/>
              </a:ext>
            </a:extLst>
          </p:cNvPr>
          <p:cNvSpPr txBox="1"/>
          <p:nvPr/>
        </p:nvSpPr>
        <p:spPr>
          <a:xfrm>
            <a:off x="1744696" y="-1077350"/>
            <a:ext cx="10737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Valentina Solis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- She/her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- 4th Year ENSC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- Computer Engineering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2" name="Google Shape;141;p23">
            <a:extLst>
              <a:ext uri="{FF2B5EF4-FFF2-40B4-BE49-F238E27FC236}">
                <a16:creationId xmlns:a16="http://schemas.microsoft.com/office/drawing/2014/main" id="{D51A97D4-0E45-AE19-FF9A-3B614B06F97E}"/>
              </a:ext>
            </a:extLst>
          </p:cNvPr>
          <p:cNvSpPr/>
          <p:nvPr/>
        </p:nvSpPr>
        <p:spPr>
          <a:xfrm>
            <a:off x="2017622" y="5374250"/>
            <a:ext cx="1122600" cy="1229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42;p23">
            <a:extLst>
              <a:ext uri="{FF2B5EF4-FFF2-40B4-BE49-F238E27FC236}">
                <a16:creationId xmlns:a16="http://schemas.microsoft.com/office/drawing/2014/main" id="{4C3A2611-9B42-4FE0-9548-9A59232FA885}"/>
              </a:ext>
            </a:extLst>
          </p:cNvPr>
          <p:cNvSpPr txBox="1"/>
          <p:nvPr/>
        </p:nvSpPr>
        <p:spPr>
          <a:xfrm>
            <a:off x="2066568" y="5569450"/>
            <a:ext cx="10737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Yu-Xing Lim</a:t>
            </a:r>
            <a:endParaRPr sz="1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- He/him</a:t>
            </a:r>
            <a:endParaRPr sz="1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- 2nd Year ENSC</a:t>
            </a:r>
            <a:endParaRPr sz="1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>
            <a:spLocks noGrp="1"/>
          </p:cNvSpPr>
          <p:nvPr>
            <p:ph type="ctrTitle" idx="6"/>
          </p:nvPr>
        </p:nvSpPr>
        <p:spPr>
          <a:xfrm rot="5400000">
            <a:off x="6090825" y="2240875"/>
            <a:ext cx="41025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PRODUCT GOALS</a:t>
            </a:r>
            <a:endParaRPr sz="3500"/>
          </a:p>
        </p:txBody>
      </p:sp>
      <p:sp>
        <p:nvSpPr>
          <p:cNvPr id="229" name="Google Shape;229;p31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1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Space-efficient and lightweight, making it easy to carry around in different environments and ensure personal safety at all times.</a:t>
            </a:r>
            <a:endParaRPr sz="1200"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Ensures that all people, regardless of their sensory abilities, have equal access to crucial alarm signals to react at the same time.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Energy efficient for long term usage and does not break when dropped on to the ground. 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6" name="Google Shape;236;p31"/>
          <p:cNvSpPr txBox="1">
            <a:spLocks noGrp="1"/>
          </p:cNvSpPr>
          <p:nvPr>
            <p:ph type="ctrTitle" idx="2"/>
          </p:nvPr>
        </p:nvSpPr>
        <p:spPr>
          <a:xfrm>
            <a:off x="4213675" y="842025"/>
            <a:ext cx="3001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GOAL 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Enhancing of Emergency Alarm Systems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7" name="Google Shape;237;p31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GOAL 3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Durability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31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Portability and Compact Design</a:t>
            </a:r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Cost-Effective</a:t>
            </a:r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Accurate and functional device with an affordable price so that it is accessible to all individuals.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/>
          <p:nvPr/>
        </p:nvSpPr>
        <p:spPr>
          <a:xfrm>
            <a:off x="5334000" y="5334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2400300" y="5334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2"/>
          <p:cNvSpPr/>
          <p:nvPr/>
        </p:nvSpPr>
        <p:spPr>
          <a:xfrm>
            <a:off x="3889388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2"/>
          <p:cNvSpPr/>
          <p:nvPr/>
        </p:nvSpPr>
        <p:spPr>
          <a:xfrm>
            <a:off x="6718313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942975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0" name="Google Shape;250;p32"/>
          <p:cNvCxnSpPr/>
          <p:nvPr/>
        </p:nvCxnSpPr>
        <p:spPr>
          <a:xfrm rot="10800000">
            <a:off x="2511450" y="533400"/>
            <a:ext cx="0" cy="2095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2"/>
          <p:cNvCxnSpPr/>
          <p:nvPr/>
        </p:nvCxnSpPr>
        <p:spPr>
          <a:xfrm rot="10800000">
            <a:off x="5426100" y="533400"/>
            <a:ext cx="0" cy="2095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2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253" name="Google Shape;253;p32"/>
          <p:cNvSpPr txBox="1"/>
          <p:nvPr/>
        </p:nvSpPr>
        <p:spPr>
          <a:xfrm>
            <a:off x="2505150" y="705225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 single button and screen allows the device to be used by anyone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2486100" y="405075"/>
            <a:ext cx="11334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Simple </a:t>
            </a:r>
            <a:endParaRPr sz="18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255" name="Google Shape;255;p32"/>
          <p:cNvGrpSpPr/>
          <p:nvPr/>
        </p:nvGrpSpPr>
        <p:grpSpPr>
          <a:xfrm>
            <a:off x="942975" y="2460601"/>
            <a:ext cx="6001362" cy="222300"/>
            <a:chOff x="1464850" y="436376"/>
            <a:chExt cx="6001362" cy="222300"/>
          </a:xfrm>
        </p:grpSpPr>
        <p:sp>
          <p:nvSpPr>
            <p:cNvPr id="256" name="Google Shape;256;p32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1" name="Google Shape;261;p32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32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32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32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5" name="Google Shape;265;p32"/>
          <p:cNvSpPr txBox="1"/>
          <p:nvPr/>
        </p:nvSpPr>
        <p:spPr>
          <a:xfrm>
            <a:off x="5419800" y="705225"/>
            <a:ext cx="2007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Notify the user of which type of alarm is detected. We chose an OLED screen for reduced power consumption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5400750" y="405075"/>
            <a:ext cx="11334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Screen</a:t>
            </a:r>
            <a:endParaRPr sz="18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267" name="Google Shape;267;p32"/>
          <p:cNvCxnSpPr/>
          <p:nvPr/>
        </p:nvCxnSpPr>
        <p:spPr>
          <a:xfrm rot="10800000">
            <a:off x="3987825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32"/>
          <p:cNvSpPr txBox="1"/>
          <p:nvPr/>
        </p:nvSpPr>
        <p:spPr>
          <a:xfrm>
            <a:off x="4019625" y="41916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User does not need to be looking at device to be alerted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4000575" y="3894950"/>
            <a:ext cx="14001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Vibration </a:t>
            </a:r>
            <a:endParaRPr sz="18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270" name="Google Shape;270;p32"/>
          <p:cNvCxnSpPr/>
          <p:nvPr/>
        </p:nvCxnSpPr>
        <p:spPr>
          <a:xfrm rot="10800000">
            <a:off x="1044600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32"/>
          <p:cNvSpPr txBox="1"/>
          <p:nvPr/>
        </p:nvSpPr>
        <p:spPr>
          <a:xfrm>
            <a:off x="1047825" y="41916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No phone or additional resources required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1028775" y="3894950"/>
            <a:ext cx="1620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Standalone</a:t>
            </a:r>
            <a:endParaRPr sz="18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273" name="Google Shape;273;p32"/>
          <p:cNvCxnSpPr/>
          <p:nvPr/>
        </p:nvCxnSpPr>
        <p:spPr>
          <a:xfrm rot="10800000">
            <a:off x="6835800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32"/>
          <p:cNvSpPr txBox="1"/>
          <p:nvPr/>
        </p:nvSpPr>
        <p:spPr>
          <a:xfrm>
            <a:off x="6858075" y="41916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Turns off the vibration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6839025" y="3894950"/>
            <a:ext cx="12615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Button</a:t>
            </a:r>
            <a:endParaRPr sz="18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" name="Google Shape;297;p34">
            <a:extLst>
              <a:ext uri="{FF2B5EF4-FFF2-40B4-BE49-F238E27FC236}">
                <a16:creationId xmlns:a16="http://schemas.microsoft.com/office/drawing/2014/main" id="{97D467D5-4ECB-1C29-837E-E66378E38683}"/>
              </a:ext>
            </a:extLst>
          </p:cNvPr>
          <p:cNvSpPr/>
          <p:nvPr/>
        </p:nvSpPr>
        <p:spPr>
          <a:xfrm>
            <a:off x="-3818625" y="-236675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98;p34">
            <a:extLst>
              <a:ext uri="{FF2B5EF4-FFF2-40B4-BE49-F238E27FC236}">
                <a16:creationId xmlns:a16="http://schemas.microsoft.com/office/drawing/2014/main" id="{59FC6B33-1B03-C430-379C-FB3F8AED9C95}"/>
              </a:ext>
            </a:extLst>
          </p:cNvPr>
          <p:cNvSpPr txBox="1">
            <a:spLocks/>
          </p:cNvSpPr>
          <p:nvPr/>
        </p:nvSpPr>
        <p:spPr>
          <a:xfrm>
            <a:off x="-3239725" y="533375"/>
            <a:ext cx="343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CA">
                <a:solidFill>
                  <a:schemeClr val="lt1"/>
                </a:solidFill>
              </a:rPr>
              <a:t>PROTOTYPE DEMO</a:t>
            </a:r>
            <a:endParaRPr lang="en-CA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4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ctrTitle"/>
          </p:nvPr>
        </p:nvSpPr>
        <p:spPr>
          <a:xfrm>
            <a:off x="1298900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PROTOTYPE DEMO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99" name="Google Shape;299;p34"/>
          <p:cNvSpPr txBox="1">
            <a:spLocks noGrp="1"/>
          </p:cNvSpPr>
          <p:nvPr>
            <p:ph type="title" idx="2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/>
          <p:nvPr/>
        </p:nvSpPr>
        <p:spPr>
          <a:xfrm>
            <a:off x="0" y="229075"/>
            <a:ext cx="3152700" cy="2523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5"/>
          <p:cNvSpPr/>
          <p:nvPr/>
        </p:nvSpPr>
        <p:spPr>
          <a:xfrm>
            <a:off x="3873250" y="3102525"/>
            <a:ext cx="5270700" cy="944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5"/>
          <p:cNvSpPr txBox="1">
            <a:spLocks noGrp="1"/>
          </p:cNvSpPr>
          <p:nvPr>
            <p:ph type="ctrTitle"/>
          </p:nvPr>
        </p:nvSpPr>
        <p:spPr>
          <a:xfrm rot="5400000">
            <a:off x="7441200" y="1092625"/>
            <a:ext cx="18060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pic>
        <p:nvPicPr>
          <p:cNvPr id="307" name="Google Shape;307;p35"/>
          <p:cNvPicPr preferRelativeResize="0"/>
          <p:nvPr/>
        </p:nvPicPr>
        <p:blipFill rotWithShape="1">
          <a:blip r:embed="rId3">
            <a:alphaModFix/>
          </a:blip>
          <a:srcRect t="8088"/>
          <a:stretch/>
        </p:blipFill>
        <p:spPr>
          <a:xfrm>
            <a:off x="848300" y="540001"/>
            <a:ext cx="3557448" cy="309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 rotWithShape="1">
          <a:blip r:embed="rId4">
            <a:alphaModFix/>
          </a:blip>
          <a:srcRect b="15146"/>
          <a:stretch/>
        </p:blipFill>
        <p:spPr>
          <a:xfrm>
            <a:off x="995650" y="682025"/>
            <a:ext cx="3273250" cy="185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/>
          <p:nvPr/>
        </p:nvSpPr>
        <p:spPr>
          <a:xfrm>
            <a:off x="2388522" y="1364604"/>
            <a:ext cx="487515" cy="486396"/>
          </a:xfrm>
          <a:custGeom>
            <a:avLst/>
            <a:gdLst/>
            <a:ahLst/>
            <a:cxnLst/>
            <a:rect l="l" t="t" r="r" b="b"/>
            <a:pathLst>
              <a:path w="14878" h="14845" extrusionOk="0">
                <a:moveTo>
                  <a:pt x="4303" y="2636"/>
                </a:moveTo>
                <a:lnTo>
                  <a:pt x="12576" y="7440"/>
                </a:lnTo>
                <a:lnTo>
                  <a:pt x="4303" y="12210"/>
                </a:lnTo>
                <a:lnTo>
                  <a:pt x="4303" y="2636"/>
                </a:lnTo>
                <a:close/>
                <a:moveTo>
                  <a:pt x="7439" y="1"/>
                </a:moveTo>
                <a:cubicBezTo>
                  <a:pt x="3336" y="1"/>
                  <a:pt x="0" y="3303"/>
                  <a:pt x="0" y="7406"/>
                </a:cubicBezTo>
                <a:cubicBezTo>
                  <a:pt x="0" y="11542"/>
                  <a:pt x="3336" y="14845"/>
                  <a:pt x="7439" y="14845"/>
                </a:cubicBezTo>
                <a:cubicBezTo>
                  <a:pt x="11542" y="14845"/>
                  <a:pt x="14877" y="11542"/>
                  <a:pt x="14877" y="7406"/>
                </a:cubicBezTo>
                <a:cubicBezTo>
                  <a:pt x="14877" y="3303"/>
                  <a:pt x="11542" y="1"/>
                  <a:pt x="74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5"/>
          <p:cNvSpPr/>
          <p:nvPr/>
        </p:nvSpPr>
        <p:spPr>
          <a:xfrm>
            <a:off x="1042355" y="2354218"/>
            <a:ext cx="3152751" cy="17585"/>
          </a:xfrm>
          <a:custGeom>
            <a:avLst/>
            <a:gdLst/>
            <a:ahLst/>
            <a:cxnLst/>
            <a:rect l="l" t="t" r="r" b="b"/>
            <a:pathLst>
              <a:path w="148173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5"/>
          <p:cNvSpPr/>
          <p:nvPr/>
        </p:nvSpPr>
        <p:spPr>
          <a:xfrm>
            <a:off x="1042355" y="2354218"/>
            <a:ext cx="1510383" cy="17585"/>
          </a:xfrm>
          <a:custGeom>
            <a:avLst/>
            <a:gdLst/>
            <a:ahLst/>
            <a:cxnLst/>
            <a:rect l="l" t="t" r="r" b="b"/>
            <a:pathLst>
              <a:path w="70985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70984" y="834"/>
                </a:lnTo>
                <a:lnTo>
                  <a:pt x="709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5"/>
          <p:cNvSpPr/>
          <p:nvPr/>
        </p:nvSpPr>
        <p:spPr>
          <a:xfrm>
            <a:off x="2539116" y="2337350"/>
            <a:ext cx="51832" cy="51302"/>
          </a:xfrm>
          <a:custGeom>
            <a:avLst/>
            <a:gdLst/>
            <a:ahLst/>
            <a:cxnLst/>
            <a:rect l="l" t="t" r="r" b="b"/>
            <a:pathLst>
              <a:path w="2436" h="2436" extrusionOk="0">
                <a:moveTo>
                  <a:pt x="1235" y="1"/>
                </a:moveTo>
                <a:cubicBezTo>
                  <a:pt x="568" y="1"/>
                  <a:pt x="1" y="535"/>
                  <a:pt x="1" y="1202"/>
                </a:cubicBezTo>
                <a:cubicBezTo>
                  <a:pt x="1" y="1902"/>
                  <a:pt x="568" y="2436"/>
                  <a:pt x="1235" y="2436"/>
                </a:cubicBezTo>
                <a:cubicBezTo>
                  <a:pt x="1902" y="2436"/>
                  <a:pt x="2436" y="1902"/>
                  <a:pt x="2436" y="1202"/>
                </a:cubicBezTo>
                <a:cubicBezTo>
                  <a:pt x="2436" y="535"/>
                  <a:pt x="1902" y="1"/>
                  <a:pt x="12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5"/>
          <p:cNvSpPr/>
          <p:nvPr/>
        </p:nvSpPr>
        <p:spPr>
          <a:xfrm>
            <a:off x="1230513" y="2256223"/>
            <a:ext cx="47527" cy="52655"/>
          </a:xfrm>
          <a:custGeom>
            <a:avLst/>
            <a:gdLst/>
            <a:ahLst/>
            <a:cxnLst/>
            <a:rect l="l" t="t" r="r" b="b"/>
            <a:pathLst>
              <a:path w="3337" h="3697" extrusionOk="0">
                <a:moveTo>
                  <a:pt x="361" y="0"/>
                </a:moveTo>
                <a:cubicBezTo>
                  <a:pt x="175" y="0"/>
                  <a:pt x="0" y="151"/>
                  <a:pt x="0" y="380"/>
                </a:cubicBezTo>
                <a:lnTo>
                  <a:pt x="0" y="3349"/>
                </a:lnTo>
                <a:cubicBezTo>
                  <a:pt x="0" y="3551"/>
                  <a:pt x="173" y="3696"/>
                  <a:pt x="358" y="3696"/>
                </a:cubicBezTo>
                <a:cubicBezTo>
                  <a:pt x="417" y="3696"/>
                  <a:pt x="478" y="3681"/>
                  <a:pt x="534" y="3649"/>
                </a:cubicBezTo>
                <a:lnTo>
                  <a:pt x="3103" y="2148"/>
                </a:lnTo>
                <a:cubicBezTo>
                  <a:pt x="3336" y="2015"/>
                  <a:pt x="3336" y="1681"/>
                  <a:pt x="3103" y="1548"/>
                </a:cubicBezTo>
                <a:lnTo>
                  <a:pt x="534" y="47"/>
                </a:lnTo>
                <a:cubicBezTo>
                  <a:pt x="479" y="15"/>
                  <a:pt x="419" y="0"/>
                  <a:pt x="361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5"/>
          <p:cNvSpPr/>
          <p:nvPr/>
        </p:nvSpPr>
        <p:spPr>
          <a:xfrm>
            <a:off x="1288462" y="2252605"/>
            <a:ext cx="10468" cy="59875"/>
          </a:xfrm>
          <a:custGeom>
            <a:avLst/>
            <a:gdLst/>
            <a:ahLst/>
            <a:cxnLst/>
            <a:rect l="l" t="t" r="r" b="b"/>
            <a:pathLst>
              <a:path w="735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35" y="4037"/>
                  <a:pt x="735" y="3836"/>
                </a:cubicBezTo>
                <a:lnTo>
                  <a:pt x="735" y="367"/>
                </a:lnTo>
                <a:cubicBezTo>
                  <a:pt x="735" y="167"/>
                  <a:pt x="568" y="0"/>
                  <a:pt x="36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5"/>
          <p:cNvSpPr/>
          <p:nvPr/>
        </p:nvSpPr>
        <p:spPr>
          <a:xfrm>
            <a:off x="1117448" y="2252605"/>
            <a:ext cx="9984" cy="59875"/>
          </a:xfrm>
          <a:custGeom>
            <a:avLst/>
            <a:gdLst/>
            <a:ahLst/>
            <a:cxnLst/>
            <a:rect l="l" t="t" r="r" b="b"/>
            <a:pathLst>
              <a:path w="701" h="4204" extrusionOk="0">
                <a:moveTo>
                  <a:pt x="367" y="0"/>
                </a:moveTo>
                <a:cubicBezTo>
                  <a:pt x="167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67" y="4203"/>
                  <a:pt x="367" y="4203"/>
                </a:cubicBezTo>
                <a:cubicBezTo>
                  <a:pt x="534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7" y="0"/>
                  <a:pt x="367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5"/>
          <p:cNvSpPr/>
          <p:nvPr/>
        </p:nvSpPr>
        <p:spPr>
          <a:xfrm>
            <a:off x="1091314" y="2252605"/>
            <a:ext cx="9998" cy="59875"/>
          </a:xfrm>
          <a:custGeom>
            <a:avLst/>
            <a:gdLst/>
            <a:ahLst/>
            <a:cxnLst/>
            <a:rect l="l" t="t" r="r" b="b"/>
            <a:pathLst>
              <a:path w="702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8" y="0"/>
                  <a:pt x="36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5"/>
          <p:cNvSpPr/>
          <p:nvPr/>
        </p:nvSpPr>
        <p:spPr>
          <a:xfrm>
            <a:off x="6802329" y="2114088"/>
            <a:ext cx="29938" cy="59875"/>
          </a:xfrm>
          <a:custGeom>
            <a:avLst/>
            <a:gdLst/>
            <a:ahLst/>
            <a:cxnLst/>
            <a:rect l="l" t="t" r="r" b="b"/>
            <a:pathLst>
              <a:path w="2102" h="4204" extrusionOk="0">
                <a:moveTo>
                  <a:pt x="334" y="0"/>
                </a:moveTo>
                <a:cubicBezTo>
                  <a:pt x="134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34" y="4203"/>
                  <a:pt x="334" y="4203"/>
                </a:cubicBezTo>
                <a:lnTo>
                  <a:pt x="1735" y="4203"/>
                </a:lnTo>
                <a:cubicBezTo>
                  <a:pt x="1935" y="4203"/>
                  <a:pt x="2102" y="4037"/>
                  <a:pt x="2102" y="3836"/>
                </a:cubicBezTo>
                <a:cubicBezTo>
                  <a:pt x="2102" y="3636"/>
                  <a:pt x="1935" y="3503"/>
                  <a:pt x="1735" y="3503"/>
                </a:cubicBezTo>
                <a:lnTo>
                  <a:pt x="701" y="3503"/>
                </a:lnTo>
                <a:lnTo>
                  <a:pt x="701" y="734"/>
                </a:lnTo>
                <a:lnTo>
                  <a:pt x="1735" y="734"/>
                </a:lnTo>
                <a:cubicBezTo>
                  <a:pt x="1935" y="734"/>
                  <a:pt x="2102" y="567"/>
                  <a:pt x="2102" y="367"/>
                </a:cubicBezTo>
                <a:cubicBezTo>
                  <a:pt x="2102" y="167"/>
                  <a:pt x="1935" y="0"/>
                  <a:pt x="1735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6840325" y="2114088"/>
            <a:ext cx="30422" cy="59875"/>
          </a:xfrm>
          <a:custGeom>
            <a:avLst/>
            <a:gdLst/>
            <a:ahLst/>
            <a:cxnLst/>
            <a:rect l="l" t="t" r="r" b="b"/>
            <a:pathLst>
              <a:path w="2136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cubicBezTo>
                  <a:pt x="1" y="567"/>
                  <a:pt x="168" y="734"/>
                  <a:pt x="368" y="734"/>
                </a:cubicBezTo>
                <a:lnTo>
                  <a:pt x="1402" y="734"/>
                </a:lnTo>
                <a:lnTo>
                  <a:pt x="1402" y="3503"/>
                </a:lnTo>
                <a:lnTo>
                  <a:pt x="368" y="3503"/>
                </a:lnTo>
                <a:cubicBezTo>
                  <a:pt x="168" y="3503"/>
                  <a:pt x="1" y="3636"/>
                  <a:pt x="1" y="3836"/>
                </a:cubicBezTo>
                <a:cubicBezTo>
                  <a:pt x="1" y="4037"/>
                  <a:pt x="168" y="4203"/>
                  <a:pt x="368" y="4203"/>
                </a:cubicBezTo>
                <a:lnTo>
                  <a:pt x="1769" y="4203"/>
                </a:lnTo>
                <a:cubicBezTo>
                  <a:pt x="1969" y="4203"/>
                  <a:pt x="2136" y="4037"/>
                  <a:pt x="2136" y="3836"/>
                </a:cubicBezTo>
                <a:lnTo>
                  <a:pt x="2136" y="367"/>
                </a:lnTo>
                <a:cubicBezTo>
                  <a:pt x="2136" y="167"/>
                  <a:pt x="1969" y="0"/>
                  <a:pt x="1769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0750" y="2295098"/>
            <a:ext cx="3273249" cy="230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/>
          <p:cNvPicPr preferRelativeResize="0"/>
          <p:nvPr/>
        </p:nvPicPr>
        <p:blipFill rotWithShape="1">
          <a:blip r:embed="rId4">
            <a:alphaModFix/>
          </a:blip>
          <a:srcRect r="9584"/>
          <a:stretch/>
        </p:blipFill>
        <p:spPr>
          <a:xfrm>
            <a:off x="5436300" y="2453188"/>
            <a:ext cx="2702152" cy="19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5"/>
          <p:cNvSpPr/>
          <p:nvPr/>
        </p:nvSpPr>
        <p:spPr>
          <a:xfrm>
            <a:off x="6583237" y="3249667"/>
            <a:ext cx="408290" cy="407347"/>
          </a:xfrm>
          <a:custGeom>
            <a:avLst/>
            <a:gdLst/>
            <a:ahLst/>
            <a:cxnLst/>
            <a:rect l="l" t="t" r="r" b="b"/>
            <a:pathLst>
              <a:path w="14878" h="14845" extrusionOk="0">
                <a:moveTo>
                  <a:pt x="4303" y="2636"/>
                </a:moveTo>
                <a:lnTo>
                  <a:pt x="12576" y="7440"/>
                </a:lnTo>
                <a:lnTo>
                  <a:pt x="4303" y="12210"/>
                </a:lnTo>
                <a:lnTo>
                  <a:pt x="4303" y="2636"/>
                </a:lnTo>
                <a:close/>
                <a:moveTo>
                  <a:pt x="7439" y="1"/>
                </a:moveTo>
                <a:cubicBezTo>
                  <a:pt x="3336" y="1"/>
                  <a:pt x="0" y="3303"/>
                  <a:pt x="0" y="7406"/>
                </a:cubicBezTo>
                <a:cubicBezTo>
                  <a:pt x="0" y="11542"/>
                  <a:pt x="3336" y="14845"/>
                  <a:pt x="7439" y="14845"/>
                </a:cubicBezTo>
                <a:cubicBezTo>
                  <a:pt x="11542" y="14845"/>
                  <a:pt x="14877" y="11542"/>
                  <a:pt x="14877" y="7406"/>
                </a:cubicBezTo>
                <a:cubicBezTo>
                  <a:pt x="14877" y="3303"/>
                  <a:pt x="11542" y="1"/>
                  <a:pt x="74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5"/>
          <p:cNvSpPr/>
          <p:nvPr/>
        </p:nvSpPr>
        <p:spPr>
          <a:xfrm>
            <a:off x="5455852" y="4303005"/>
            <a:ext cx="2640443" cy="14727"/>
          </a:xfrm>
          <a:custGeom>
            <a:avLst/>
            <a:gdLst/>
            <a:ahLst/>
            <a:cxnLst/>
            <a:rect l="l" t="t" r="r" b="b"/>
            <a:pathLst>
              <a:path w="148173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5"/>
          <p:cNvSpPr/>
          <p:nvPr/>
        </p:nvSpPr>
        <p:spPr>
          <a:xfrm>
            <a:off x="5455852" y="4303005"/>
            <a:ext cx="1264953" cy="14727"/>
          </a:xfrm>
          <a:custGeom>
            <a:avLst/>
            <a:gdLst/>
            <a:ahLst/>
            <a:cxnLst/>
            <a:rect l="l" t="t" r="r" b="b"/>
            <a:pathLst>
              <a:path w="70985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70984" y="834"/>
                </a:lnTo>
                <a:lnTo>
                  <a:pt x="709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5"/>
          <p:cNvSpPr/>
          <p:nvPr/>
        </p:nvSpPr>
        <p:spPr>
          <a:xfrm>
            <a:off x="6709356" y="4288879"/>
            <a:ext cx="43410" cy="42965"/>
          </a:xfrm>
          <a:custGeom>
            <a:avLst/>
            <a:gdLst/>
            <a:ahLst/>
            <a:cxnLst/>
            <a:rect l="l" t="t" r="r" b="b"/>
            <a:pathLst>
              <a:path w="2436" h="2436" extrusionOk="0">
                <a:moveTo>
                  <a:pt x="1235" y="1"/>
                </a:moveTo>
                <a:cubicBezTo>
                  <a:pt x="568" y="1"/>
                  <a:pt x="1" y="535"/>
                  <a:pt x="1" y="1202"/>
                </a:cubicBezTo>
                <a:cubicBezTo>
                  <a:pt x="1" y="1902"/>
                  <a:pt x="568" y="2436"/>
                  <a:pt x="1235" y="2436"/>
                </a:cubicBezTo>
                <a:cubicBezTo>
                  <a:pt x="1902" y="2436"/>
                  <a:pt x="2436" y="1902"/>
                  <a:pt x="2436" y="1202"/>
                </a:cubicBezTo>
                <a:cubicBezTo>
                  <a:pt x="2436" y="535"/>
                  <a:pt x="1902" y="1"/>
                  <a:pt x="12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5"/>
          <p:cNvSpPr/>
          <p:nvPr/>
        </p:nvSpPr>
        <p:spPr>
          <a:xfrm>
            <a:off x="5613430" y="4220937"/>
            <a:ext cx="39802" cy="44096"/>
          </a:xfrm>
          <a:custGeom>
            <a:avLst/>
            <a:gdLst/>
            <a:ahLst/>
            <a:cxnLst/>
            <a:rect l="l" t="t" r="r" b="b"/>
            <a:pathLst>
              <a:path w="3337" h="3697" extrusionOk="0">
                <a:moveTo>
                  <a:pt x="361" y="0"/>
                </a:moveTo>
                <a:cubicBezTo>
                  <a:pt x="175" y="0"/>
                  <a:pt x="0" y="151"/>
                  <a:pt x="0" y="380"/>
                </a:cubicBezTo>
                <a:lnTo>
                  <a:pt x="0" y="3349"/>
                </a:lnTo>
                <a:cubicBezTo>
                  <a:pt x="0" y="3551"/>
                  <a:pt x="173" y="3696"/>
                  <a:pt x="358" y="3696"/>
                </a:cubicBezTo>
                <a:cubicBezTo>
                  <a:pt x="417" y="3696"/>
                  <a:pt x="478" y="3681"/>
                  <a:pt x="534" y="3649"/>
                </a:cubicBezTo>
                <a:lnTo>
                  <a:pt x="3103" y="2148"/>
                </a:lnTo>
                <a:cubicBezTo>
                  <a:pt x="3336" y="2015"/>
                  <a:pt x="3336" y="1681"/>
                  <a:pt x="3103" y="1548"/>
                </a:cubicBezTo>
                <a:lnTo>
                  <a:pt x="534" y="47"/>
                </a:lnTo>
                <a:cubicBezTo>
                  <a:pt x="479" y="15"/>
                  <a:pt x="419" y="0"/>
                  <a:pt x="361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5"/>
          <p:cNvSpPr/>
          <p:nvPr/>
        </p:nvSpPr>
        <p:spPr>
          <a:xfrm>
            <a:off x="5661961" y="4217907"/>
            <a:ext cx="8767" cy="50143"/>
          </a:xfrm>
          <a:custGeom>
            <a:avLst/>
            <a:gdLst/>
            <a:ahLst/>
            <a:cxnLst/>
            <a:rect l="l" t="t" r="r" b="b"/>
            <a:pathLst>
              <a:path w="735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35" y="4037"/>
                  <a:pt x="735" y="3836"/>
                </a:cubicBezTo>
                <a:lnTo>
                  <a:pt x="735" y="367"/>
                </a:lnTo>
                <a:cubicBezTo>
                  <a:pt x="735" y="167"/>
                  <a:pt x="568" y="0"/>
                  <a:pt x="36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5"/>
          <p:cNvSpPr/>
          <p:nvPr/>
        </p:nvSpPr>
        <p:spPr>
          <a:xfrm>
            <a:off x="5518741" y="4217907"/>
            <a:ext cx="8361" cy="50143"/>
          </a:xfrm>
          <a:custGeom>
            <a:avLst/>
            <a:gdLst/>
            <a:ahLst/>
            <a:cxnLst/>
            <a:rect l="l" t="t" r="r" b="b"/>
            <a:pathLst>
              <a:path w="701" h="4204" extrusionOk="0">
                <a:moveTo>
                  <a:pt x="367" y="0"/>
                </a:moveTo>
                <a:cubicBezTo>
                  <a:pt x="167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67" y="4203"/>
                  <a:pt x="367" y="4203"/>
                </a:cubicBezTo>
                <a:cubicBezTo>
                  <a:pt x="534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7" y="0"/>
                  <a:pt x="367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5"/>
          <p:cNvSpPr/>
          <p:nvPr/>
        </p:nvSpPr>
        <p:spPr>
          <a:xfrm>
            <a:off x="5496854" y="4217907"/>
            <a:ext cx="8373" cy="50143"/>
          </a:xfrm>
          <a:custGeom>
            <a:avLst/>
            <a:gdLst/>
            <a:ahLst/>
            <a:cxnLst/>
            <a:rect l="l" t="t" r="r" b="b"/>
            <a:pathLst>
              <a:path w="702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8" y="0"/>
                  <a:pt x="36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" name="Google Shape;32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0876" y="2239375"/>
            <a:ext cx="3831550" cy="28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300" y="141200"/>
            <a:ext cx="4358376" cy="37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400" y="-97375"/>
            <a:ext cx="4274999" cy="326943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6"/>
          <p:cNvSpPr/>
          <p:nvPr/>
        </p:nvSpPr>
        <p:spPr>
          <a:xfrm>
            <a:off x="1634400" y="2849950"/>
            <a:ext cx="4275000" cy="17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>
                <a:solidFill>
                  <a:schemeClr val="lt1"/>
                </a:solidFill>
              </a:rPr>
              <a:t>Arduino Nano 33 BLE Sense Rev2</a:t>
            </a:r>
            <a:endParaRPr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>
                <a:solidFill>
                  <a:schemeClr val="lt1"/>
                </a:solidFill>
              </a:rPr>
              <a:t>128x64 OLED Display</a:t>
            </a:r>
            <a:endParaRPr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>
                <a:solidFill>
                  <a:schemeClr val="lt1"/>
                </a:solidFill>
              </a:rPr>
              <a:t>3xAA Batteries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8" name="Google Shape;338;p36"/>
          <p:cNvSpPr txBox="1">
            <a:spLocks noGrp="1"/>
          </p:cNvSpPr>
          <p:nvPr>
            <p:ph type="ctrTitle"/>
          </p:nvPr>
        </p:nvSpPr>
        <p:spPr>
          <a:xfrm rot="5400000">
            <a:off x="7285135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DESIGN</a:t>
            </a:r>
            <a:endParaRPr/>
          </a:p>
        </p:txBody>
      </p:sp>
      <p:sp>
        <p:nvSpPr>
          <p:cNvPr id="339" name="Google Shape;339;p36"/>
          <p:cNvSpPr/>
          <p:nvPr/>
        </p:nvSpPr>
        <p:spPr>
          <a:xfrm>
            <a:off x="-165700" y="540000"/>
            <a:ext cx="2320200" cy="138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/>
          <p:nvPr/>
        </p:nvSpPr>
        <p:spPr>
          <a:xfrm>
            <a:off x="5442850" y="1787700"/>
            <a:ext cx="3017100" cy="1493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Train the ML model to identify more alarm types and increase accuracy</a:t>
            </a:r>
            <a:endParaRPr sz="1200"/>
          </a:p>
        </p:txBody>
      </p:sp>
      <p:sp>
        <p:nvSpPr>
          <p:cNvPr id="282" name="Google Shape;282;p33"/>
          <p:cNvSpPr txBox="1">
            <a:spLocks noGrp="1"/>
          </p:cNvSpPr>
          <p:nvPr>
            <p:ph type="ctrTitle" idx="6"/>
          </p:nvPr>
        </p:nvSpPr>
        <p:spPr>
          <a:xfrm>
            <a:off x="5777000" y="2082450"/>
            <a:ext cx="2553000" cy="9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DEVELOPMENT</a:t>
            </a:r>
            <a:endParaRPr/>
          </a:p>
        </p:txBody>
      </p:sp>
      <p:sp>
        <p:nvSpPr>
          <p:cNvPr id="283" name="Google Shape;283;p3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 or manufacture smaller components </a:t>
            </a:r>
            <a:endParaRPr sz="1200"/>
          </a:p>
        </p:txBody>
      </p:sp>
      <p:sp>
        <p:nvSpPr>
          <p:cNvPr id="284" name="Google Shape;284;p3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Size</a:t>
            </a:r>
            <a:endParaRPr/>
          </a:p>
        </p:txBody>
      </p:sp>
      <p:sp>
        <p:nvSpPr>
          <p:cNvPr id="285" name="Google Shape;285;p3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Training</a:t>
            </a:r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ctrTitle" idx="7"/>
          </p:nvPr>
        </p:nvSpPr>
        <p:spPr>
          <a:xfrm>
            <a:off x="1718125" y="3367825"/>
            <a:ext cx="20880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Microphone Array</a:t>
            </a:r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subTitle" idx="8"/>
          </p:nvPr>
        </p:nvSpPr>
        <p:spPr>
          <a:xfrm>
            <a:off x="1980175" y="3853350"/>
            <a:ext cx="15639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Implement an array of sensors around the device</a:t>
            </a:r>
            <a:endParaRPr sz="1200"/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388" y="979140"/>
            <a:ext cx="631902" cy="6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425" y="875383"/>
            <a:ext cx="631900" cy="748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2375" y="2735925"/>
            <a:ext cx="631900" cy="6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/>
          <p:nvPr/>
        </p:nvSpPr>
        <p:spPr>
          <a:xfrm>
            <a:off x="0" y="707525"/>
            <a:ext cx="140700" cy="38886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45;p37">
            <a:extLst>
              <a:ext uri="{FF2B5EF4-FFF2-40B4-BE49-F238E27FC236}">
                <a16:creationId xmlns:a16="http://schemas.microsoft.com/office/drawing/2014/main" id="{E608B0D1-DB43-37E7-1194-0049541CDC3D}"/>
              </a:ext>
            </a:extLst>
          </p:cNvPr>
          <p:cNvSpPr/>
          <p:nvPr/>
        </p:nvSpPr>
        <p:spPr>
          <a:xfrm rot="5400000">
            <a:off x="1428875" y="4709462"/>
            <a:ext cx="3358800" cy="5026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46;p37">
            <a:extLst>
              <a:ext uri="{FF2B5EF4-FFF2-40B4-BE49-F238E27FC236}">
                <a16:creationId xmlns:a16="http://schemas.microsoft.com/office/drawing/2014/main" id="{C8D2D4B4-A1E8-C413-81D4-A6031CBF1C2E}"/>
              </a:ext>
            </a:extLst>
          </p:cNvPr>
          <p:cNvSpPr txBox="1">
            <a:spLocks/>
          </p:cNvSpPr>
          <p:nvPr/>
        </p:nvSpPr>
        <p:spPr>
          <a:xfrm>
            <a:off x="1125125" y="7911012"/>
            <a:ext cx="2856300" cy="16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1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en-CA" sz="1400">
                <a:solidFill>
                  <a:schemeClr val="lt1"/>
                </a:solidFill>
              </a:rPr>
              <a:t>Valentina Solis</a:t>
            </a:r>
          </a:p>
          <a:p>
            <a:pPr marL="0" indent="0" algn="r"/>
            <a:r>
              <a:rPr lang="en-CA" sz="1400">
                <a:solidFill>
                  <a:schemeClr val="lt1"/>
                </a:solidFill>
              </a:rPr>
              <a:t>Jonathan Wan</a:t>
            </a:r>
          </a:p>
          <a:p>
            <a:pPr marL="0" indent="0" algn="r"/>
            <a:r>
              <a:rPr lang="en-CA" sz="1400">
                <a:solidFill>
                  <a:schemeClr val="lt1"/>
                </a:solidFill>
              </a:rPr>
              <a:t>Nicholas Mah</a:t>
            </a:r>
          </a:p>
          <a:p>
            <a:pPr marL="0" indent="0" algn="r"/>
            <a:r>
              <a:rPr lang="en-CA" sz="1400">
                <a:solidFill>
                  <a:schemeClr val="lt1"/>
                </a:solidFill>
              </a:rPr>
              <a:t>Yu-Xing Lim</a:t>
            </a:r>
          </a:p>
          <a:p>
            <a:pPr marL="0" indent="0"/>
            <a:endParaRPr lang="en-CA" sz="1400">
              <a:solidFill>
                <a:schemeClr val="lt1"/>
              </a:solidFill>
            </a:endParaRPr>
          </a:p>
        </p:txBody>
      </p:sp>
      <p:sp>
        <p:nvSpPr>
          <p:cNvPr id="6" name="Google Shape;347;p37">
            <a:extLst>
              <a:ext uri="{FF2B5EF4-FFF2-40B4-BE49-F238E27FC236}">
                <a16:creationId xmlns:a16="http://schemas.microsoft.com/office/drawing/2014/main" id="{9D2A6D32-FE07-8C3B-B094-13EA3D2BC7B8}"/>
              </a:ext>
            </a:extLst>
          </p:cNvPr>
          <p:cNvSpPr txBox="1">
            <a:spLocks/>
          </p:cNvSpPr>
          <p:nvPr/>
        </p:nvSpPr>
        <p:spPr>
          <a:xfrm>
            <a:off x="1310550" y="4946437"/>
            <a:ext cx="2856300" cy="12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CA" sz="3000">
                <a:solidFill>
                  <a:schemeClr val="lt1"/>
                </a:solidFill>
              </a:rPr>
              <a:t>THANK YOU !</a:t>
            </a:r>
            <a:endParaRPr lang="en-CA" sz="3000" dirty="0">
              <a:solidFill>
                <a:schemeClr val="lt1"/>
              </a:solidFill>
            </a:endParaRPr>
          </a:p>
        </p:txBody>
      </p:sp>
      <p:pic>
        <p:nvPicPr>
          <p:cNvPr id="7" name="Google Shape;348;p37">
            <a:extLst>
              <a:ext uri="{FF2B5EF4-FFF2-40B4-BE49-F238E27FC236}">
                <a16:creationId xmlns:a16="http://schemas.microsoft.com/office/drawing/2014/main" id="{33905835-C77D-2EDB-7666-0002A82B181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0550" y="6035612"/>
            <a:ext cx="2607300" cy="1937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435" y="0"/>
            <a:ext cx="51625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7"/>
          <p:cNvSpPr txBox="1">
            <a:spLocks noGrp="1"/>
          </p:cNvSpPr>
          <p:nvPr>
            <p:ph type="subTitle" idx="1"/>
          </p:nvPr>
        </p:nvSpPr>
        <p:spPr>
          <a:xfrm>
            <a:off x="1125125" y="3406750"/>
            <a:ext cx="2856300" cy="16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Valentina Solis</a:t>
            </a:r>
            <a:endParaRPr sz="14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Jonathan Wan</a:t>
            </a:r>
            <a:endParaRPr sz="14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Nicholas Mah</a:t>
            </a:r>
            <a:endParaRPr sz="14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Yu-Xing Lim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sp>
        <p:nvSpPr>
          <p:cNvPr id="347" name="Google Shape;347;p37"/>
          <p:cNvSpPr txBox="1">
            <a:spLocks noGrp="1"/>
          </p:cNvSpPr>
          <p:nvPr>
            <p:ph type="ctrTitle"/>
          </p:nvPr>
        </p:nvSpPr>
        <p:spPr>
          <a:xfrm>
            <a:off x="1310550" y="442175"/>
            <a:ext cx="2856300" cy="12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THANK YOU !</a:t>
            </a:r>
            <a:endParaRPr sz="3000" dirty="0">
              <a:solidFill>
                <a:schemeClr val="lt1"/>
              </a:solidFill>
            </a:endParaRPr>
          </a:p>
        </p:txBody>
      </p:sp>
      <p:pic>
        <p:nvPicPr>
          <p:cNvPr id="348" name="Google Shape;3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550" y="1531350"/>
            <a:ext cx="2607300" cy="1937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65975" y="40175"/>
            <a:ext cx="1122600" cy="1229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114921" y="235375"/>
            <a:ext cx="10737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Nicholas Mah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- He/him</a:t>
            </a:r>
            <a:b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</a:b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- 4th Year ENSC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- Computer Engineering, Honours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t="258" b="258"/>
          <a:stretch/>
        </p:blipFill>
        <p:spPr>
          <a:xfrm>
            <a:off x="4063475" y="0"/>
            <a:ext cx="4036976" cy="5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/>
          <p:nvPr/>
        </p:nvSpPr>
        <p:spPr>
          <a:xfrm>
            <a:off x="65950" y="2160075"/>
            <a:ext cx="1122600" cy="1229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3"/>
          <p:cNvSpPr txBox="1"/>
          <p:nvPr/>
        </p:nvSpPr>
        <p:spPr>
          <a:xfrm>
            <a:off x="114896" y="2355275"/>
            <a:ext cx="10737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Jonathan Wan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- He/him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- 4th Year MSE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39" name="Google Shape;139;p23"/>
          <p:cNvSpPr/>
          <p:nvPr/>
        </p:nvSpPr>
        <p:spPr>
          <a:xfrm>
            <a:off x="2040225" y="958775"/>
            <a:ext cx="1122600" cy="1229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2089171" y="1153975"/>
            <a:ext cx="10737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Valentina Solis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- She/her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- 4th Year ENSC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- Computer Engineering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41" name="Google Shape;141;p23"/>
          <p:cNvSpPr/>
          <p:nvPr/>
        </p:nvSpPr>
        <p:spPr>
          <a:xfrm>
            <a:off x="2040200" y="3078675"/>
            <a:ext cx="1122600" cy="1229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2089146" y="3273875"/>
            <a:ext cx="10737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Yu-Xing Lim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- He/him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- 2nd Year ENSC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143" name="Google Shape;143;p23"/>
          <p:cNvCxnSpPr>
            <a:stCxn id="135" idx="3"/>
          </p:cNvCxnSpPr>
          <p:nvPr/>
        </p:nvCxnSpPr>
        <p:spPr>
          <a:xfrm>
            <a:off x="1188621" y="648175"/>
            <a:ext cx="258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23"/>
          <p:cNvCxnSpPr/>
          <p:nvPr/>
        </p:nvCxnSpPr>
        <p:spPr>
          <a:xfrm>
            <a:off x="3777125" y="651775"/>
            <a:ext cx="1233000" cy="1767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5" name="Google Shape;145;p23"/>
          <p:cNvCxnSpPr/>
          <p:nvPr/>
        </p:nvCxnSpPr>
        <p:spPr>
          <a:xfrm>
            <a:off x="3941650" y="4758875"/>
            <a:ext cx="3007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23"/>
          <p:cNvCxnSpPr/>
          <p:nvPr/>
        </p:nvCxnSpPr>
        <p:spPr>
          <a:xfrm rot="10800000" flipH="1">
            <a:off x="6949450" y="3389175"/>
            <a:ext cx="353400" cy="13665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7" name="Google Shape;147;p23"/>
          <p:cNvCxnSpPr/>
          <p:nvPr/>
        </p:nvCxnSpPr>
        <p:spPr>
          <a:xfrm>
            <a:off x="1188596" y="2768075"/>
            <a:ext cx="2133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23"/>
          <p:cNvCxnSpPr/>
          <p:nvPr/>
        </p:nvCxnSpPr>
        <p:spPr>
          <a:xfrm>
            <a:off x="3162871" y="1566775"/>
            <a:ext cx="606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23"/>
          <p:cNvCxnSpPr/>
          <p:nvPr/>
        </p:nvCxnSpPr>
        <p:spPr>
          <a:xfrm>
            <a:off x="3769175" y="1566775"/>
            <a:ext cx="1233000" cy="1767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3"/>
          <p:cNvCxnSpPr/>
          <p:nvPr/>
        </p:nvCxnSpPr>
        <p:spPr>
          <a:xfrm>
            <a:off x="5002171" y="3333775"/>
            <a:ext cx="463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1" name="Google Shape;151;p23"/>
          <p:cNvCxnSpPr/>
          <p:nvPr/>
        </p:nvCxnSpPr>
        <p:spPr>
          <a:xfrm>
            <a:off x="3321600" y="2768075"/>
            <a:ext cx="1233000" cy="1767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3"/>
          <p:cNvCxnSpPr/>
          <p:nvPr/>
        </p:nvCxnSpPr>
        <p:spPr>
          <a:xfrm>
            <a:off x="4554600" y="4535075"/>
            <a:ext cx="1468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3"/>
          <p:cNvCxnSpPr/>
          <p:nvPr/>
        </p:nvCxnSpPr>
        <p:spPr>
          <a:xfrm rot="10800000" flipH="1">
            <a:off x="6023100" y="3348575"/>
            <a:ext cx="321900" cy="11865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4" name="Google Shape;154;p23"/>
          <p:cNvCxnSpPr/>
          <p:nvPr/>
        </p:nvCxnSpPr>
        <p:spPr>
          <a:xfrm>
            <a:off x="3162800" y="3651575"/>
            <a:ext cx="780900" cy="11109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53206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61"/>
                    </a14:imgEffect>
                    <a14:imgEffect>
                      <a14:saturation sat="8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7" cy="6530400"/>
          </a:xfrm>
          <a:prstGeom prst="rect">
            <a:avLst/>
          </a:prstGeom>
          <a:noFill/>
          <a:ln>
            <a:noFill/>
          </a:ln>
          <a:effectLst>
            <a:outerShdw blurRad="341109" dist="19050" dir="5400000" algn="bl" rotWithShape="0">
              <a:srgbClr val="000000">
                <a:alpha val="48264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B866B-6288-94ED-2A4C-ED5EA33AFBCD}"/>
              </a:ext>
            </a:extLst>
          </p:cNvPr>
          <p:cNvSpPr/>
          <p:nvPr/>
        </p:nvSpPr>
        <p:spPr>
          <a:xfrm>
            <a:off x="-371061" y="-265043"/>
            <a:ext cx="9872870" cy="71959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71;p26">
            <a:extLst>
              <a:ext uri="{FF2B5EF4-FFF2-40B4-BE49-F238E27FC236}">
                <a16:creationId xmlns:a16="http://schemas.microsoft.com/office/drawing/2014/main" id="{FCC507AF-6C9F-A8B5-0D32-EA619096B363}"/>
              </a:ext>
            </a:extLst>
          </p:cNvPr>
          <p:cNvSpPr/>
          <p:nvPr/>
        </p:nvSpPr>
        <p:spPr>
          <a:xfrm>
            <a:off x="-4526298" y="489200"/>
            <a:ext cx="3310200" cy="15681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2;p26">
            <a:extLst>
              <a:ext uri="{FF2B5EF4-FFF2-40B4-BE49-F238E27FC236}">
                <a16:creationId xmlns:a16="http://schemas.microsoft.com/office/drawing/2014/main" id="{2B2A90C3-5AA8-9BB3-9BFC-067CA8F8217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4159073" y="130460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BARRIER ADDRESSED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"/>
            <a:ext cx="73962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ctrTitle"/>
          </p:nvPr>
        </p:nvSpPr>
        <p:spPr>
          <a:xfrm>
            <a:off x="1087225" y="135540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BARRIER ADDRESSED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6"/>
          <p:cNvSpPr txBox="1">
            <a:spLocks noGrp="1"/>
          </p:cNvSpPr>
          <p:nvPr>
            <p:ph type="title" idx="2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/>
          <p:nvPr/>
        </p:nvSpPr>
        <p:spPr>
          <a:xfrm>
            <a:off x="0" y="0"/>
            <a:ext cx="1329600" cy="51435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7"/>
          <p:cNvSpPr/>
          <p:nvPr/>
        </p:nvSpPr>
        <p:spPr>
          <a:xfrm>
            <a:off x="7814400" y="0"/>
            <a:ext cx="1329600" cy="51435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1998606" y="117172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ctrTitle"/>
          </p:nvPr>
        </p:nvSpPr>
        <p:spPr>
          <a:xfrm>
            <a:off x="1395075" y="213548"/>
            <a:ext cx="4449900" cy="7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ACCESSIBILITY BARRIER ADDRESSED</a:t>
            </a:r>
            <a:endParaRPr/>
          </a:p>
        </p:txBody>
      </p:sp>
      <p:grpSp>
        <p:nvGrpSpPr>
          <p:cNvPr id="182" name="Google Shape;182;p27"/>
          <p:cNvGrpSpPr/>
          <p:nvPr/>
        </p:nvGrpSpPr>
        <p:grpSpPr>
          <a:xfrm>
            <a:off x="2086780" y="1255912"/>
            <a:ext cx="487505" cy="577719"/>
            <a:chOff x="3122257" y="1508594"/>
            <a:chExt cx="294850" cy="349434"/>
          </a:xfrm>
        </p:grpSpPr>
        <p:sp>
          <p:nvSpPr>
            <p:cNvPr id="183" name="Google Shape;183;p27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27"/>
          <p:cNvSpPr txBox="1">
            <a:spLocks noGrp="1"/>
          </p:cNvSpPr>
          <p:nvPr>
            <p:ph type="subTitle" idx="1"/>
          </p:nvPr>
        </p:nvSpPr>
        <p:spPr>
          <a:xfrm>
            <a:off x="2323500" y="2540000"/>
            <a:ext cx="44970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Most alarms use audio cues and lights</a:t>
            </a:r>
            <a:endParaRPr sz="130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Lights cannot always be seen  </a:t>
            </a:r>
            <a:endParaRPr sz="130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No instant notification leading to a slower response time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3"/>
          </p:nvPr>
        </p:nvSpPr>
        <p:spPr>
          <a:xfrm>
            <a:off x="12367395" y="287275"/>
            <a:ext cx="357900" cy="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90" name="Google Shape;190;p27"/>
          <p:cNvSpPr txBox="1">
            <a:spLocks noGrp="1"/>
          </p:cNvSpPr>
          <p:nvPr>
            <p:ph type="ctrTitle" idx="2"/>
          </p:nvPr>
        </p:nvSpPr>
        <p:spPr>
          <a:xfrm>
            <a:off x="2574277" y="1376775"/>
            <a:ext cx="1641600" cy="7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AUDITORY DISABILITIES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27"/>
          <p:cNvSpPr/>
          <p:nvPr/>
        </p:nvSpPr>
        <p:spPr>
          <a:xfrm>
            <a:off x="4874094" y="117172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ctrTitle" idx="2"/>
          </p:nvPr>
        </p:nvSpPr>
        <p:spPr>
          <a:xfrm>
            <a:off x="5574597" y="1376775"/>
            <a:ext cx="1329600" cy="4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Alarms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93" name="Google Shape;193;p27"/>
          <p:cNvGrpSpPr/>
          <p:nvPr/>
        </p:nvGrpSpPr>
        <p:grpSpPr>
          <a:xfrm>
            <a:off x="5025246" y="1434674"/>
            <a:ext cx="487497" cy="435028"/>
            <a:chOff x="3049653" y="2321468"/>
            <a:chExt cx="362991" cy="290018"/>
          </a:xfrm>
        </p:grpSpPr>
        <p:sp>
          <p:nvSpPr>
            <p:cNvPr id="194" name="Google Shape;194;p27"/>
            <p:cNvSpPr/>
            <p:nvPr/>
          </p:nvSpPr>
          <p:spPr>
            <a:xfrm>
              <a:off x="3280290" y="2429690"/>
              <a:ext cx="29913" cy="73957"/>
            </a:xfrm>
            <a:custGeom>
              <a:avLst/>
              <a:gdLst/>
              <a:ahLst/>
              <a:cxnLst/>
              <a:rect l="l" t="t" r="r" b="b"/>
              <a:pathLst>
                <a:path w="942" h="2329" extrusionOk="0">
                  <a:moveTo>
                    <a:pt x="200" y="1"/>
                  </a:moveTo>
                  <a:cubicBezTo>
                    <a:pt x="158" y="1"/>
                    <a:pt x="114" y="16"/>
                    <a:pt x="72" y="45"/>
                  </a:cubicBezTo>
                  <a:cubicBezTo>
                    <a:pt x="13" y="93"/>
                    <a:pt x="13" y="200"/>
                    <a:pt x="72" y="283"/>
                  </a:cubicBezTo>
                  <a:cubicBezTo>
                    <a:pt x="572" y="772"/>
                    <a:pt x="572" y="1569"/>
                    <a:pt x="72" y="2046"/>
                  </a:cubicBezTo>
                  <a:cubicBezTo>
                    <a:pt x="1" y="2129"/>
                    <a:pt x="1" y="2224"/>
                    <a:pt x="72" y="2284"/>
                  </a:cubicBezTo>
                  <a:cubicBezTo>
                    <a:pt x="102" y="2313"/>
                    <a:pt x="144" y="2328"/>
                    <a:pt x="187" y="2328"/>
                  </a:cubicBezTo>
                  <a:cubicBezTo>
                    <a:pt x="230" y="2328"/>
                    <a:pt x="275" y="2313"/>
                    <a:pt x="310" y="2284"/>
                  </a:cubicBezTo>
                  <a:cubicBezTo>
                    <a:pt x="941" y="1665"/>
                    <a:pt x="941" y="664"/>
                    <a:pt x="310" y="45"/>
                  </a:cubicBezTo>
                  <a:cubicBezTo>
                    <a:pt x="280" y="16"/>
                    <a:pt x="242" y="1"/>
                    <a:pt x="2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3317729" y="2392250"/>
              <a:ext cx="49570" cy="148836"/>
            </a:xfrm>
            <a:custGeom>
              <a:avLst/>
              <a:gdLst/>
              <a:ahLst/>
              <a:cxnLst/>
              <a:rect l="l" t="t" r="r" b="b"/>
              <a:pathLst>
                <a:path w="1561" h="4687" extrusionOk="0">
                  <a:moveTo>
                    <a:pt x="183" y="1"/>
                  </a:moveTo>
                  <a:cubicBezTo>
                    <a:pt x="140" y="1"/>
                    <a:pt x="96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1191" y="1415"/>
                    <a:pt x="1191" y="3272"/>
                    <a:pt x="60" y="4403"/>
                  </a:cubicBezTo>
                  <a:cubicBezTo>
                    <a:pt x="0" y="4475"/>
                    <a:pt x="0" y="4582"/>
                    <a:pt x="60" y="4641"/>
                  </a:cubicBezTo>
                  <a:cubicBezTo>
                    <a:pt x="90" y="4671"/>
                    <a:pt x="131" y="4686"/>
                    <a:pt x="175" y="4686"/>
                  </a:cubicBezTo>
                  <a:cubicBezTo>
                    <a:pt x="218" y="4686"/>
                    <a:pt x="262" y="4671"/>
                    <a:pt x="298" y="4641"/>
                  </a:cubicBezTo>
                  <a:cubicBezTo>
                    <a:pt x="1560" y="3379"/>
                    <a:pt x="1560" y="1308"/>
                    <a:pt x="298" y="46"/>
                  </a:cubicBezTo>
                  <a:cubicBezTo>
                    <a:pt x="268" y="16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3354406" y="2355954"/>
              <a:ext cx="58239" cy="222317"/>
            </a:xfrm>
            <a:custGeom>
              <a:avLst/>
              <a:gdLst/>
              <a:ahLst/>
              <a:cxnLst/>
              <a:rect l="l" t="t" r="r" b="b"/>
              <a:pathLst>
                <a:path w="1834" h="7001" extrusionOk="0">
                  <a:moveTo>
                    <a:pt x="174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00"/>
                    <a:pt x="60" y="284"/>
                  </a:cubicBezTo>
                  <a:cubicBezTo>
                    <a:pt x="1834" y="2046"/>
                    <a:pt x="1834" y="4939"/>
                    <a:pt x="60" y="6713"/>
                  </a:cubicBezTo>
                  <a:cubicBezTo>
                    <a:pt x="0" y="6773"/>
                    <a:pt x="0" y="6868"/>
                    <a:pt x="60" y="6951"/>
                  </a:cubicBezTo>
                  <a:cubicBezTo>
                    <a:pt x="88" y="6985"/>
                    <a:pt x="128" y="7000"/>
                    <a:pt x="169" y="7000"/>
                  </a:cubicBezTo>
                  <a:cubicBezTo>
                    <a:pt x="214" y="7000"/>
                    <a:pt x="261" y="6982"/>
                    <a:pt x="298" y="6951"/>
                  </a:cubicBezTo>
                  <a:cubicBezTo>
                    <a:pt x="1227" y="6023"/>
                    <a:pt x="1727" y="4808"/>
                    <a:pt x="1727" y="3498"/>
                  </a:cubicBezTo>
                  <a:cubicBezTo>
                    <a:pt x="1727" y="2189"/>
                    <a:pt x="1227" y="962"/>
                    <a:pt x="298" y="46"/>
                  </a:cubicBezTo>
                  <a:cubicBezTo>
                    <a:pt x="262" y="16"/>
                    <a:pt x="218" y="1"/>
                    <a:pt x="1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3049653" y="2321468"/>
              <a:ext cx="210250" cy="290018"/>
            </a:xfrm>
            <a:custGeom>
              <a:avLst/>
              <a:gdLst/>
              <a:ahLst/>
              <a:cxnLst/>
              <a:rect l="l" t="t" r="r" b="b"/>
              <a:pathLst>
                <a:path w="6621" h="9133" extrusionOk="0">
                  <a:moveTo>
                    <a:pt x="5216" y="1072"/>
                  </a:moveTo>
                  <a:lnTo>
                    <a:pt x="5216" y="8097"/>
                  </a:lnTo>
                  <a:cubicBezTo>
                    <a:pt x="4156" y="7751"/>
                    <a:pt x="3287" y="7037"/>
                    <a:pt x="2739" y="6061"/>
                  </a:cubicBezTo>
                  <a:lnTo>
                    <a:pt x="2739" y="3084"/>
                  </a:lnTo>
                  <a:cubicBezTo>
                    <a:pt x="3275" y="2120"/>
                    <a:pt x="4156" y="1405"/>
                    <a:pt x="5216" y="1072"/>
                  </a:cubicBezTo>
                  <a:close/>
                  <a:moveTo>
                    <a:pt x="5716" y="0"/>
                  </a:moveTo>
                  <a:cubicBezTo>
                    <a:pt x="5430" y="0"/>
                    <a:pt x="5216" y="215"/>
                    <a:pt x="5216" y="501"/>
                  </a:cubicBezTo>
                  <a:lnTo>
                    <a:pt x="5216" y="691"/>
                  </a:lnTo>
                  <a:cubicBezTo>
                    <a:pt x="4049" y="1048"/>
                    <a:pt x="3096" y="1810"/>
                    <a:pt x="2489" y="2858"/>
                  </a:cubicBezTo>
                  <a:lnTo>
                    <a:pt x="1227" y="2858"/>
                  </a:lnTo>
                  <a:cubicBezTo>
                    <a:pt x="549" y="2858"/>
                    <a:pt x="13" y="3394"/>
                    <a:pt x="13" y="4061"/>
                  </a:cubicBezTo>
                  <a:lnTo>
                    <a:pt x="13" y="5037"/>
                  </a:lnTo>
                  <a:cubicBezTo>
                    <a:pt x="1" y="5692"/>
                    <a:pt x="489" y="6227"/>
                    <a:pt x="1120" y="6275"/>
                  </a:cubicBezTo>
                  <a:cubicBezTo>
                    <a:pt x="1203" y="6275"/>
                    <a:pt x="1287" y="6216"/>
                    <a:pt x="1299" y="6132"/>
                  </a:cubicBezTo>
                  <a:cubicBezTo>
                    <a:pt x="1299" y="6037"/>
                    <a:pt x="1239" y="5966"/>
                    <a:pt x="1144" y="5954"/>
                  </a:cubicBezTo>
                  <a:cubicBezTo>
                    <a:pt x="703" y="5918"/>
                    <a:pt x="346" y="5537"/>
                    <a:pt x="346" y="5073"/>
                  </a:cubicBezTo>
                  <a:lnTo>
                    <a:pt x="346" y="4084"/>
                  </a:lnTo>
                  <a:cubicBezTo>
                    <a:pt x="346" y="3608"/>
                    <a:pt x="727" y="3215"/>
                    <a:pt x="1227" y="3215"/>
                  </a:cubicBezTo>
                  <a:lnTo>
                    <a:pt x="2418" y="3215"/>
                  </a:lnTo>
                  <a:lnTo>
                    <a:pt x="2418" y="5954"/>
                  </a:lnTo>
                  <a:lnTo>
                    <a:pt x="1918" y="5954"/>
                  </a:lnTo>
                  <a:cubicBezTo>
                    <a:pt x="1834" y="5954"/>
                    <a:pt x="1763" y="6025"/>
                    <a:pt x="1763" y="6108"/>
                  </a:cubicBezTo>
                  <a:cubicBezTo>
                    <a:pt x="1763" y="6204"/>
                    <a:pt x="1834" y="6275"/>
                    <a:pt x="1918" y="6275"/>
                  </a:cubicBezTo>
                  <a:lnTo>
                    <a:pt x="2489" y="6275"/>
                  </a:lnTo>
                  <a:cubicBezTo>
                    <a:pt x="3096" y="7323"/>
                    <a:pt x="4049" y="8097"/>
                    <a:pt x="5216" y="8430"/>
                  </a:cubicBezTo>
                  <a:lnTo>
                    <a:pt x="5216" y="8633"/>
                  </a:lnTo>
                  <a:cubicBezTo>
                    <a:pt x="5216" y="8906"/>
                    <a:pt x="5430" y="9133"/>
                    <a:pt x="5716" y="9133"/>
                  </a:cubicBezTo>
                  <a:lnTo>
                    <a:pt x="6121" y="9133"/>
                  </a:lnTo>
                  <a:cubicBezTo>
                    <a:pt x="6406" y="9133"/>
                    <a:pt x="6621" y="8906"/>
                    <a:pt x="6621" y="8633"/>
                  </a:cubicBezTo>
                  <a:lnTo>
                    <a:pt x="6621" y="4953"/>
                  </a:lnTo>
                  <a:cubicBezTo>
                    <a:pt x="6621" y="4858"/>
                    <a:pt x="6549" y="4787"/>
                    <a:pt x="6466" y="4787"/>
                  </a:cubicBezTo>
                  <a:cubicBezTo>
                    <a:pt x="6371" y="4787"/>
                    <a:pt x="6299" y="4858"/>
                    <a:pt x="6299" y="4953"/>
                  </a:cubicBezTo>
                  <a:lnTo>
                    <a:pt x="6299" y="8633"/>
                  </a:lnTo>
                  <a:cubicBezTo>
                    <a:pt x="6299" y="8728"/>
                    <a:pt x="6228" y="8811"/>
                    <a:pt x="6121" y="8811"/>
                  </a:cubicBezTo>
                  <a:lnTo>
                    <a:pt x="5716" y="8811"/>
                  </a:lnTo>
                  <a:cubicBezTo>
                    <a:pt x="5609" y="8811"/>
                    <a:pt x="5537" y="8728"/>
                    <a:pt x="5537" y="8633"/>
                  </a:cubicBezTo>
                  <a:lnTo>
                    <a:pt x="5537" y="501"/>
                  </a:lnTo>
                  <a:cubicBezTo>
                    <a:pt x="5537" y="393"/>
                    <a:pt x="5609" y="322"/>
                    <a:pt x="5716" y="322"/>
                  </a:cubicBezTo>
                  <a:lnTo>
                    <a:pt x="6121" y="322"/>
                  </a:lnTo>
                  <a:cubicBezTo>
                    <a:pt x="6228" y="322"/>
                    <a:pt x="6299" y="393"/>
                    <a:pt x="6299" y="501"/>
                  </a:cubicBezTo>
                  <a:lnTo>
                    <a:pt x="6299" y="4180"/>
                  </a:lnTo>
                  <a:cubicBezTo>
                    <a:pt x="6299" y="4263"/>
                    <a:pt x="6371" y="4346"/>
                    <a:pt x="6466" y="4346"/>
                  </a:cubicBezTo>
                  <a:cubicBezTo>
                    <a:pt x="6549" y="4346"/>
                    <a:pt x="6621" y="4263"/>
                    <a:pt x="6621" y="4180"/>
                  </a:cubicBezTo>
                  <a:lnTo>
                    <a:pt x="6621" y="501"/>
                  </a:lnTo>
                  <a:cubicBezTo>
                    <a:pt x="6621" y="215"/>
                    <a:pt x="6406" y="0"/>
                    <a:pt x="6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03;p28">
            <a:extLst>
              <a:ext uri="{FF2B5EF4-FFF2-40B4-BE49-F238E27FC236}">
                <a16:creationId xmlns:a16="http://schemas.microsoft.com/office/drawing/2014/main" id="{4F2F3488-FD55-6658-D1CA-2AA196A440F6}"/>
              </a:ext>
            </a:extLst>
          </p:cNvPr>
          <p:cNvSpPr/>
          <p:nvPr/>
        </p:nvSpPr>
        <p:spPr>
          <a:xfrm>
            <a:off x="-3682898" y="387675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04;p28">
            <a:extLst>
              <a:ext uri="{FF2B5EF4-FFF2-40B4-BE49-F238E27FC236}">
                <a16:creationId xmlns:a16="http://schemas.microsoft.com/office/drawing/2014/main" id="{0ED46CBE-6C61-1E35-6819-238ECDD55BE8}"/>
              </a:ext>
            </a:extLst>
          </p:cNvPr>
          <p:cNvSpPr txBox="1">
            <a:spLocks/>
          </p:cNvSpPr>
          <p:nvPr/>
        </p:nvSpPr>
        <p:spPr>
          <a:xfrm>
            <a:off x="-3633173" y="1157725"/>
            <a:ext cx="343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CA">
                <a:solidFill>
                  <a:schemeClr val="lt1"/>
                </a:solidFill>
              </a:rPr>
              <a:t>ABOUT THE PRODUCT</a:t>
            </a:r>
            <a:endParaRPr lang="en-CA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8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ABOUT THE PRODUCT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5" name="Google Shape;205;p28"/>
          <p:cNvSpPr txBox="1">
            <a:spLocks noGrp="1"/>
          </p:cNvSpPr>
          <p:nvPr>
            <p:ph type="title" idx="2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/>
          <p:nvPr/>
        </p:nvSpPr>
        <p:spPr>
          <a:xfrm>
            <a:off x="4819650" y="0"/>
            <a:ext cx="3858600" cy="51435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subTitle" idx="1"/>
          </p:nvPr>
        </p:nvSpPr>
        <p:spPr>
          <a:xfrm flipH="1">
            <a:off x="841950" y="1341100"/>
            <a:ext cx="3633300" cy="30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i="1">
                <a:latin typeface="Catamaran"/>
                <a:ea typeface="Catamaran"/>
                <a:cs typeface="Catamaran"/>
                <a:sym typeface="Catamaran"/>
              </a:rPr>
              <a:t>Emergency Awareness Device</a:t>
            </a:r>
            <a:endParaRPr sz="1400" b="1" i="1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Real time device that integrates sensor technology and machine learning to immediately detect alarm signals (like fire alarms) to alert the individual through vibrations and visual notifications in a screen.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400"/>
            </a:br>
            <a:r>
              <a:rPr lang="en" sz="1400">
                <a:solidFill>
                  <a:schemeClr val="dk1"/>
                </a:solidFill>
              </a:rPr>
              <a:t>This equipment aims to enhance and reduce the gap in emergency alarm systems for people with auditory disabilities.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1000575" y="343225"/>
            <a:ext cx="28782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PRODUCT</a:t>
            </a:r>
            <a:endParaRPr/>
          </a:p>
        </p:txBody>
      </p:sp>
      <p:sp>
        <p:nvSpPr>
          <p:cNvPr id="213" name="Google Shape;213;p29"/>
          <p:cNvSpPr/>
          <p:nvPr/>
        </p:nvSpPr>
        <p:spPr>
          <a:xfrm>
            <a:off x="0" y="1341100"/>
            <a:ext cx="362100" cy="26841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750" y="1341109"/>
            <a:ext cx="3312400" cy="24612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0;p30">
            <a:extLst>
              <a:ext uri="{FF2B5EF4-FFF2-40B4-BE49-F238E27FC236}">
                <a16:creationId xmlns:a16="http://schemas.microsoft.com/office/drawing/2014/main" id="{A1E3D7C5-3D9B-3086-DF85-F86850F3F543}"/>
              </a:ext>
            </a:extLst>
          </p:cNvPr>
          <p:cNvSpPr/>
          <p:nvPr/>
        </p:nvSpPr>
        <p:spPr>
          <a:xfrm>
            <a:off x="-3713225" y="-328175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21;p30">
            <a:extLst>
              <a:ext uri="{FF2B5EF4-FFF2-40B4-BE49-F238E27FC236}">
                <a16:creationId xmlns:a16="http://schemas.microsoft.com/office/drawing/2014/main" id="{256DA4E6-79D6-A0AE-AECC-C00080F4AC59}"/>
              </a:ext>
            </a:extLst>
          </p:cNvPr>
          <p:cNvSpPr txBox="1">
            <a:spLocks/>
          </p:cNvSpPr>
          <p:nvPr/>
        </p:nvSpPr>
        <p:spPr>
          <a:xfrm>
            <a:off x="-3134325" y="441875"/>
            <a:ext cx="343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n-CA">
                <a:solidFill>
                  <a:schemeClr val="lt1"/>
                </a:solidFill>
              </a:rPr>
              <a:t>MAIN </a:t>
            </a:r>
            <a:br>
              <a:rPr lang="en-CA">
                <a:solidFill>
                  <a:schemeClr val="lt1"/>
                </a:solidFill>
              </a:rPr>
            </a:br>
            <a:r>
              <a:rPr lang="en-CA">
                <a:solidFill>
                  <a:schemeClr val="lt1"/>
                </a:solidFill>
              </a:rPr>
              <a:t>	   GOALS</a:t>
            </a:r>
            <a:endParaRPr lang="en-CA" dirty="0">
              <a:solidFill>
                <a:schemeClr val="lt1"/>
              </a:solidFill>
            </a:endParaRPr>
          </a:p>
        </p:txBody>
      </p:sp>
      <p:sp>
        <p:nvSpPr>
          <p:cNvPr id="4" name="Google Shape;223;p30">
            <a:extLst>
              <a:ext uri="{FF2B5EF4-FFF2-40B4-BE49-F238E27FC236}">
                <a16:creationId xmlns:a16="http://schemas.microsoft.com/office/drawing/2014/main" id="{72385B13-749B-D2D1-07A2-0F8472285168}"/>
              </a:ext>
            </a:extLst>
          </p:cNvPr>
          <p:cNvSpPr/>
          <p:nvPr/>
        </p:nvSpPr>
        <p:spPr>
          <a:xfrm>
            <a:off x="-946818" y="-173530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0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ctrTitle"/>
          </p:nvPr>
        </p:nvSpPr>
        <p:spPr>
          <a:xfrm>
            <a:off x="1298900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MAIN 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lt1"/>
                </a:solidFill>
              </a:rPr>
              <a:t>	   GOALS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2" name="Google Shape;222;p30"/>
          <p:cNvSpPr txBox="1">
            <a:spLocks noGrp="1"/>
          </p:cNvSpPr>
          <p:nvPr>
            <p:ph type="title" idx="2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3" name="Google Shape;223;p30"/>
          <p:cNvSpPr/>
          <p:nvPr/>
        </p:nvSpPr>
        <p:spPr>
          <a:xfrm>
            <a:off x="3486407" y="694645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510</Words>
  <Application>Microsoft Macintosh PowerPoint</Application>
  <PresentationFormat>On-screen Show (16:9)</PresentationFormat>
  <Paragraphs>104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Livvic</vt:lpstr>
      <vt:lpstr>Roboto</vt:lpstr>
      <vt:lpstr>Fira Sans Extra Condensed Medium</vt:lpstr>
      <vt:lpstr>Catamaran Light</vt:lpstr>
      <vt:lpstr>Catamaran</vt:lpstr>
      <vt:lpstr>Arial</vt:lpstr>
      <vt:lpstr>Engineering Project Proposal by Slidesgo</vt:lpstr>
      <vt:lpstr>EAD PROJECT</vt:lpstr>
      <vt:lpstr>OUR TEAM</vt:lpstr>
      <vt:lpstr>PowerPoint Presentation</vt:lpstr>
      <vt:lpstr>BARRIER ADDRESSED</vt:lpstr>
      <vt:lpstr>BARRIER ADDRESSED</vt:lpstr>
      <vt:lpstr>PHYSICAL ACCESSIBILITY BARRIER ADDRESSED</vt:lpstr>
      <vt:lpstr>ABOUT THE PRODUCT</vt:lpstr>
      <vt:lpstr>OUR PRODUCT</vt:lpstr>
      <vt:lpstr>MAIN      GOALS</vt:lpstr>
      <vt:lpstr>PRODUCT GOALS</vt:lpstr>
      <vt:lpstr>DESIGN PROCESS</vt:lpstr>
      <vt:lpstr>PROTOTYPE DEMO</vt:lpstr>
      <vt:lpstr>MACHINE LEARNING</vt:lpstr>
      <vt:lpstr>PRODUCT DESIGN</vt:lpstr>
      <vt:lpstr>FUTURE DEVELOPMENT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EAD PROJECT</dc:title>
  <cp:lastModifiedBy>nma66</cp:lastModifiedBy>
  <cp:revision>1</cp:revision>
  <dcterms:modified xsi:type="dcterms:W3CDTF">2024-03-20T23:47:17Z</dcterms:modified>
</cp:coreProperties>
</file>